
<file path=[Content_Types].xml><?xml version="1.0" encoding="utf-8"?>
<Types xmlns="http://schemas.openxmlformats.org/package/2006/content-types"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Default Extension="bin" ContentType="application/vnd.openxmlformats-officedocument.presentationml.printerSettings"/>
  <Override PartName="/ppt/slides/slide22.xml" ContentType="application/vnd.openxmlformats-officedocument.presentationml.slide+xml"/>
  <Override PartName="/ppt/slides/slide20.xml" ContentType="application/vnd.openxmlformats-officedocument.presentationml.slide+xml"/>
  <Override PartName="/ppt/slides/slide26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slides/slide24.xml" ContentType="application/vnd.openxmlformats-officedocument.presentationml.slide+xml"/>
  <Override PartName="/ppt/slides/slide37.xml" ContentType="application/vnd.openxmlformats-officedocument.presentationml.slide+xml"/>
  <Override PartName="/ppt/slides/slide31.xml" ContentType="application/vnd.openxmlformats-officedocument.presentationml.slide+xml"/>
  <Override PartName="/ppt/slides/slide28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Default Extension="png" ContentType="image/png"/>
  <Override PartName="/ppt/notesMasters/notesMaster1.xml" ContentType="application/vnd.openxmlformats-officedocument.presentationml.notesMaster+xml"/>
  <Default Extension="gif" ContentType="image/gif"/>
  <Override PartName="/docProps/core.xml" ContentType="application/vnd.openxmlformats-package.core-propertie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slides/slide36.xml" ContentType="application/vnd.openxmlformats-officedocument.presentationml.slide+xml"/>
  <Override PartName="/ppt/slides/slide27.xml" ContentType="application/vnd.openxmlformats-officedocument.presentationml.slide+xml"/>
  <Override PartName="/ppt/slides/slide3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Default Extension="xml" ContentType="application/xml"/>
  <Default Extension="jpeg" ContentType="image/jpeg"/>
  <Override PartName="/ppt/notesSlides/notesSlide7.xml" ContentType="application/vnd.openxmlformats-officedocument.presentationml.notesSlide+xml"/>
  <Default Extension="rels" ContentType="application/vnd.openxmlformats-package.relationshi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9"/>
  </p:notesMasterIdLst>
  <p:sldIdLst>
    <p:sldId id="256" r:id="rId2"/>
    <p:sldId id="300" r:id="rId3"/>
    <p:sldId id="301" r:id="rId4"/>
    <p:sldId id="274" r:id="rId5"/>
    <p:sldId id="259" r:id="rId6"/>
    <p:sldId id="309" r:id="rId7"/>
    <p:sldId id="275" r:id="rId8"/>
    <p:sldId id="258" r:id="rId9"/>
    <p:sldId id="276" r:id="rId10"/>
    <p:sldId id="299" r:id="rId11"/>
    <p:sldId id="257" r:id="rId12"/>
    <p:sldId id="277" r:id="rId13"/>
    <p:sldId id="279" r:id="rId14"/>
    <p:sldId id="278" r:id="rId15"/>
    <p:sldId id="260" r:id="rId16"/>
    <p:sldId id="302" r:id="rId17"/>
    <p:sldId id="281" r:id="rId18"/>
    <p:sldId id="282" r:id="rId19"/>
    <p:sldId id="283" r:id="rId20"/>
    <p:sldId id="280" r:id="rId21"/>
    <p:sldId id="284" r:id="rId22"/>
    <p:sldId id="285" r:id="rId23"/>
    <p:sldId id="286" r:id="rId24"/>
    <p:sldId id="287" r:id="rId25"/>
    <p:sldId id="288" r:id="rId26"/>
    <p:sldId id="289" r:id="rId27"/>
    <p:sldId id="296" r:id="rId28"/>
    <p:sldId id="298" r:id="rId29"/>
    <p:sldId id="262" r:id="rId30"/>
    <p:sldId id="263" r:id="rId31"/>
    <p:sldId id="264" r:id="rId32"/>
    <p:sldId id="304" r:id="rId33"/>
    <p:sldId id="307" r:id="rId34"/>
    <p:sldId id="303" r:id="rId35"/>
    <p:sldId id="306" r:id="rId36"/>
    <p:sldId id="265" r:id="rId37"/>
    <p:sldId id="271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 snapToObjects="1">
      <p:cViewPr varScale="1">
        <p:scale>
          <a:sx n="109" d="100"/>
          <a:sy n="109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19" Type="http://schemas.openxmlformats.org/officeDocument/2006/relationships/slide" Target="slides/slide18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8084A-DD4F-4BA3-98F3-A18218ABF076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6B1E-D6C4-4DBF-B3A3-81371DD53A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D57CCC-B16C-41E0-A6CB-21AEABEC3EB7}" type="slidenum">
              <a:rPr lang="en-US"/>
              <a:pPr/>
              <a:t>17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E7F9F8-3D32-4CD9-854A-84BD6074C5FF}" type="slidenum">
              <a:rPr lang="en-US"/>
              <a:pPr/>
              <a:t>18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7C0702-D385-4CAD-9AC6-874854F583D5}" type="slidenum">
              <a:rPr lang="en-US"/>
              <a:pPr/>
              <a:t>19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12E87B-E906-45E1-94D2-2C626AD73EE7}" type="slidenum">
              <a:rPr lang="en-US"/>
              <a:pPr/>
              <a:t>20</a:t>
            </a:fld>
            <a:endParaRPr lang="en-US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46CE7-90E7-4FA6-A776-F958FDC7D624}" type="slidenum">
              <a:rPr lang="en-US"/>
              <a:pPr/>
              <a:t>21</a:t>
            </a:fld>
            <a:endParaRPr lang="en-US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2F38D3-0E83-40AF-8FBE-DD0253D55FED}" type="slidenum">
              <a:rPr lang="en-US"/>
              <a:pPr/>
              <a:t>27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2E3625-DF3B-4E88-813A-E503DF82851D}" type="slidenum">
              <a:rPr lang="en-US"/>
              <a:pPr/>
              <a:t>28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89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E130B7C-6F56-4EFF-9819-B5B7B5B71E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A0FBCC0-2F68-42B4-8457-C7F443298F39}" type="datetimeFigureOut">
              <a:rPr lang="en-US" smtClean="0"/>
              <a:pPr/>
              <a:t>6/21/09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05B0B91-929E-4A33-9535-1842B7A72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Erythrocyte Polymorphisms and malaria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Evolution of Sickle Cell Disease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 year old</a:t>
            </a:r>
            <a:r>
              <a:rPr lang="en-US" dirty="0" smtClean="0"/>
              <a:t> Haitian girl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783560"/>
            <a:ext cx="6400800" cy="4572000"/>
          </a:xfrm>
        </p:spPr>
        <p:txBody>
          <a:bodyPr/>
          <a:lstStyle/>
          <a:p>
            <a:r>
              <a:rPr lang="en-US" dirty="0" smtClean="0"/>
              <a:t>Goes to clinic with severe chest pain</a:t>
            </a:r>
          </a:p>
          <a:p>
            <a:r>
              <a:rPr lang="en-US" dirty="0" smtClean="0"/>
              <a:t>Many visits for joint pains &amp; exhaustion</a:t>
            </a:r>
          </a:p>
          <a:p>
            <a:r>
              <a:rPr lang="en-US" dirty="0" smtClean="0"/>
              <a:t>Labeled a hypochondriac</a:t>
            </a:r>
          </a:p>
          <a:p>
            <a:r>
              <a:rPr lang="en-US" dirty="0" smtClean="0"/>
              <a:t>Blood count revealed low </a:t>
            </a:r>
            <a:r>
              <a:rPr lang="en-US" dirty="0" err="1" smtClean="0"/>
              <a:t>rbcs</a:t>
            </a:r>
            <a:endParaRPr lang="en-US" dirty="0"/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400" y="1320800"/>
            <a:ext cx="226060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smear</a:t>
            </a:r>
            <a:endParaRPr lang="en-US" dirty="0"/>
          </a:p>
        </p:txBody>
      </p:sp>
      <p:pic>
        <p:nvPicPr>
          <p:cNvPr id="4" name="Content Placeholder 3" descr="SickleCe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0" y="2038350"/>
            <a:ext cx="3124200" cy="4064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2286000"/>
            <a:ext cx="5511800" cy="3840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70 million Americans have Sickle Cell Disease</a:t>
            </a:r>
          </a:p>
          <a:p>
            <a:r>
              <a:rPr lang="en-US" dirty="0" smtClean="0"/>
              <a:t>2 million are carriers of Sickle Cell Trait</a:t>
            </a:r>
          </a:p>
          <a:p>
            <a:r>
              <a:rPr lang="en-US" dirty="0" smtClean="0"/>
              <a:t>Most have </a:t>
            </a:r>
            <a:r>
              <a:rPr lang="en-US" dirty="0" err="1" smtClean="0"/>
              <a:t>SubSaharan</a:t>
            </a:r>
            <a:r>
              <a:rPr lang="en-US" dirty="0" smtClean="0"/>
              <a:t> African Ancestry</a:t>
            </a:r>
          </a:p>
          <a:p>
            <a:r>
              <a:rPr lang="en-US" dirty="0" smtClean="0"/>
              <a:t>1 in 12 African Americans has Sickle Cell Trait</a:t>
            </a:r>
            <a:endParaRPr lang="en-US" dirty="0"/>
          </a:p>
        </p:txBody>
      </p:sp>
      <p:pic>
        <p:nvPicPr>
          <p:cNvPr id="4" name="Picture 3" descr="SickleCell_BabyFinger_150p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68663"/>
            <a:ext cx="19050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Catastrophic disease of children</a:t>
            </a:r>
          </a:p>
          <a:p>
            <a:r>
              <a:rPr lang="en-US" dirty="0" smtClean="0"/>
              <a:t>Attacks occur when oxygen levels in blood drop</a:t>
            </a:r>
          </a:p>
          <a:p>
            <a:r>
              <a:rPr lang="en-US" dirty="0" smtClean="0"/>
              <a:t>Red blood cells deform &amp; assume sickle shape</a:t>
            </a:r>
          </a:p>
          <a:p>
            <a:r>
              <a:rPr lang="en-US" dirty="0" smtClean="0"/>
              <a:t>Sickle cells tend to trap other blood cells, cause “</a:t>
            </a:r>
            <a:r>
              <a:rPr lang="en-US" dirty="0" err="1" smtClean="0"/>
              <a:t>sludging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Severe </a:t>
            </a:r>
            <a:r>
              <a:rPr lang="en-US" dirty="0" err="1" smtClean="0"/>
              <a:t>sludging</a:t>
            </a:r>
            <a:r>
              <a:rPr lang="en-US" dirty="0" smtClean="0"/>
              <a:t> deprives tissues of oxygen and can kill muscle and bone.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 – Why?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Proximate hypothesis?</a:t>
            </a:r>
          </a:p>
          <a:p>
            <a:endParaRPr lang="en-US" dirty="0" smtClean="0"/>
          </a:p>
          <a:p>
            <a:r>
              <a:rPr lang="en-US" dirty="0" smtClean="0"/>
              <a:t>Ultimate hypothesis?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Hemoglobin</a:t>
            </a:r>
            <a:endParaRPr lang="en-US" dirty="0"/>
          </a:p>
        </p:txBody>
      </p:sp>
      <p:pic>
        <p:nvPicPr>
          <p:cNvPr id="4" name="Content Placeholder 3" descr="rb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32728"/>
            <a:ext cx="5610872" cy="3029871"/>
          </a:xfrm>
        </p:spPr>
      </p:pic>
      <p:pic>
        <p:nvPicPr>
          <p:cNvPr id="5" name="Picture 4" descr="Hemo-beta-chain_sma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601" y="2895600"/>
            <a:ext cx="19050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Hemoglobin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Oxygen transport –</a:t>
            </a:r>
          </a:p>
          <a:p>
            <a:pPr>
              <a:buNone/>
            </a:pPr>
            <a:r>
              <a:rPr lang="en-US" dirty="0" smtClean="0"/>
              <a:t>Picks up oxygen from the pulmonary veins – drops off oxygen in tissues and capillary beds</a:t>
            </a:r>
          </a:p>
          <a:p>
            <a:r>
              <a:rPr lang="en-US" dirty="0" smtClean="0"/>
              <a:t>Contains iron</a:t>
            </a:r>
          </a:p>
          <a:p>
            <a:r>
              <a:rPr lang="en-US" dirty="0" smtClean="0"/>
              <a:t>Red blood cells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 of Beta Hemoglobin</a:t>
            </a:r>
            <a:endParaRPr lang="en-US" dirty="0"/>
          </a:p>
        </p:txBody>
      </p:sp>
      <p:pic>
        <p:nvPicPr>
          <p:cNvPr id="4" name="Content Placeholder 3" descr="clustalw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3276600"/>
            <a:ext cx="6197600" cy="15137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Blockage of circulation</a:t>
            </a:r>
            <a:endParaRPr lang="en-US" dirty="0"/>
          </a:p>
        </p:txBody>
      </p:sp>
      <p:pic>
        <p:nvPicPr>
          <p:cNvPr id="4" name="Content Placeholder 3" descr="sickle-cell-disea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2007374"/>
            <a:ext cx="5379508" cy="393622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3352800" cy="467916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HbAA</a:t>
            </a:r>
            <a:r>
              <a:rPr lang="en-US" dirty="0" smtClean="0"/>
              <a:t> – homozygote “normal hemoglobin”</a:t>
            </a:r>
          </a:p>
          <a:p>
            <a:r>
              <a:rPr lang="en-US" dirty="0" err="1" smtClean="0"/>
              <a:t>HbAS</a:t>
            </a:r>
            <a:r>
              <a:rPr lang="en-US" dirty="0" smtClean="0"/>
              <a:t> – heterozygote sickle cell trait</a:t>
            </a:r>
          </a:p>
          <a:p>
            <a:r>
              <a:rPr lang="en-US" dirty="0" err="1" smtClean="0"/>
              <a:t>HbSS</a:t>
            </a:r>
            <a:r>
              <a:rPr lang="en-US" dirty="0" smtClean="0"/>
              <a:t> – homozygote sickle cell</a:t>
            </a:r>
            <a:endParaRPr lang="en-US" dirty="0"/>
          </a:p>
        </p:txBody>
      </p:sp>
      <p:pic>
        <p:nvPicPr>
          <p:cNvPr id="4" name="Picture 3" descr="Sickle Cell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426464"/>
            <a:ext cx="44196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Sickle Cell is </a:t>
            </a:r>
            <a:r>
              <a:rPr lang="en-US" dirty="0" err="1" smtClean="0"/>
              <a:t>inheritence</a:t>
            </a:r>
            <a:r>
              <a:rPr lang="en-US" dirty="0" smtClean="0"/>
              <a:t> is </a:t>
            </a:r>
            <a:r>
              <a:rPr lang="en-US" dirty="0" err="1" smtClean="0"/>
              <a:t>autosomal</a:t>
            </a:r>
            <a:r>
              <a:rPr lang="en-US" dirty="0" smtClean="0"/>
              <a:t> recessive</a:t>
            </a:r>
          </a:p>
          <a:p>
            <a:r>
              <a:rPr lang="en-US" dirty="0" err="1" smtClean="0"/>
              <a:t>Hb</a:t>
            </a:r>
            <a:r>
              <a:rPr lang="en-US" dirty="0" smtClean="0"/>
              <a:t> AA</a:t>
            </a:r>
          </a:p>
          <a:p>
            <a:r>
              <a:rPr lang="en-US" dirty="0" err="1" smtClean="0"/>
              <a:t>Hb</a:t>
            </a:r>
            <a:r>
              <a:rPr lang="en-US" dirty="0" smtClean="0"/>
              <a:t> AS –  usually no symptoms</a:t>
            </a:r>
          </a:p>
          <a:p>
            <a:r>
              <a:rPr lang="en-US" dirty="0" err="1" smtClean="0"/>
              <a:t>Hb</a:t>
            </a:r>
            <a:r>
              <a:rPr lang="en-US" dirty="0" smtClean="0"/>
              <a:t> SS – manifests as sickle cell disease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Sickle Cell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Mortality:	</a:t>
            </a:r>
          </a:p>
          <a:p>
            <a:r>
              <a:rPr lang="en-US" dirty="0" smtClean="0"/>
              <a:t>Males with </a:t>
            </a:r>
            <a:r>
              <a:rPr lang="en-US" dirty="0" err="1" smtClean="0"/>
              <a:t>HbSS</a:t>
            </a:r>
            <a:r>
              <a:rPr lang="en-US" dirty="0" smtClean="0"/>
              <a:t> Age 42 years</a:t>
            </a:r>
          </a:p>
          <a:p>
            <a:r>
              <a:rPr lang="en-US" dirty="0" smtClean="0"/>
              <a:t>Females with </a:t>
            </a:r>
            <a:r>
              <a:rPr lang="en-US" dirty="0" err="1" smtClean="0"/>
              <a:t>HbSS</a:t>
            </a:r>
            <a:r>
              <a:rPr lang="en-US" dirty="0" smtClean="0"/>
              <a:t> Age 48 years</a:t>
            </a:r>
          </a:p>
          <a:p>
            <a:r>
              <a:rPr lang="en-US" dirty="0" smtClean="0"/>
              <a:t>Anemia</a:t>
            </a:r>
          </a:p>
          <a:p>
            <a:r>
              <a:rPr lang="en-US" dirty="0" smtClean="0"/>
              <a:t>Chest Pain</a:t>
            </a:r>
          </a:p>
          <a:p>
            <a:r>
              <a:rPr lang="en-US" dirty="0" smtClean="0"/>
              <a:t>Stroke</a:t>
            </a:r>
          </a:p>
          <a:p>
            <a:r>
              <a:rPr lang="en-US" dirty="0" smtClean="0"/>
              <a:t>Susceptibility to Bacterial Infections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</a:t>
            </a:r>
            <a:endParaRPr lang="en-US" dirty="0"/>
          </a:p>
        </p:txBody>
      </p:sp>
      <p:pic>
        <p:nvPicPr>
          <p:cNvPr id="4" name="Content Placeholder 3" descr="Picture 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57400"/>
            <a:ext cx="9144000" cy="432525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422196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SCD occurs in places with malaria</a:t>
            </a:r>
          </a:p>
          <a:p>
            <a:r>
              <a:rPr lang="en-US" dirty="0" smtClean="0"/>
              <a:t>First described in southern Italy</a:t>
            </a:r>
          </a:p>
          <a:p>
            <a:r>
              <a:rPr lang="en-US" dirty="0" smtClean="0"/>
              <a:t>Then noticed in </a:t>
            </a:r>
            <a:r>
              <a:rPr lang="en-US" dirty="0" err="1" smtClean="0"/>
              <a:t>subsaharan</a:t>
            </a:r>
            <a:r>
              <a:rPr lang="en-US" dirty="0" smtClean="0"/>
              <a:t> Africa</a:t>
            </a:r>
          </a:p>
          <a:p>
            <a:r>
              <a:rPr lang="en-US" dirty="0" smtClean="0"/>
              <a:t>Sickle cell trait absent in places like Kenyan highlands where mosquito and malaria absent</a:t>
            </a:r>
            <a:endParaRPr lang="en-US" dirty="0"/>
          </a:p>
        </p:txBody>
      </p:sp>
      <p:pic>
        <p:nvPicPr>
          <p:cNvPr id="4" name="Picture 3" descr="BN1450_32~Group-of-Masai-Women-in-Traditional-Dress-Masai-Mara-National-Reserve-Rift-Valley-Kenya-Post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0"/>
            <a:ext cx="3962400" cy="29661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Polymorphism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Bertram LET"/>
              </a:rPr>
              <a:t>Hb</a:t>
            </a:r>
            <a:r>
              <a:rPr lang="en-US" dirty="0" smtClean="0">
                <a:solidFill>
                  <a:srgbClr val="FF0000"/>
                </a:solidFill>
                <a:latin typeface="Bertram LET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Bertram LET"/>
              </a:rPr>
              <a:t>AS –  Benefit in Malaria?</a:t>
            </a:r>
            <a:endParaRPr lang="en-US" dirty="0" smtClean="0">
              <a:solidFill>
                <a:srgbClr val="FF0000"/>
              </a:solidFill>
              <a:latin typeface="Bertram LET"/>
            </a:endParaRP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Heterozygous </a:t>
            </a:r>
            <a:r>
              <a:rPr lang="en-US" dirty="0" smtClean="0"/>
              <a:t>advantage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Malarial regions:</a:t>
            </a:r>
            <a:r>
              <a:rPr lang="en-US" dirty="0" smtClean="0"/>
              <a:t> HB AS better survival than HB AA or HB SS.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Case</a:t>
            </a:r>
            <a:endParaRPr lang="en-US" dirty="0"/>
          </a:p>
        </p:txBody>
      </p:sp>
      <p:sp>
        <p:nvSpPr>
          <p:cNvPr id="27443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January 2006, a US family</a:t>
            </a:r>
            <a:r>
              <a:rPr lang="en-US" sz="2800" dirty="0" smtClean="0"/>
              <a:t> of 5 </a:t>
            </a:r>
            <a:r>
              <a:rPr lang="en-US" sz="2800" dirty="0"/>
              <a:t>kids visit Nigeria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Pre-trip: pediatrician gives</a:t>
            </a:r>
            <a:r>
              <a:rPr lang="en-US" sz="2800" dirty="0" smtClean="0"/>
              <a:t> </a:t>
            </a:r>
            <a:r>
              <a:rPr lang="en-US" sz="2800" dirty="0" err="1" smtClean="0"/>
              <a:t>antidiarrheals</a:t>
            </a:r>
            <a:r>
              <a:rPr lang="en-US" sz="2800" dirty="0" smtClean="0"/>
              <a:t> </a:t>
            </a:r>
            <a:r>
              <a:rPr lang="en-US" sz="2800" dirty="0"/>
              <a:t>only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No chemoprophylaxis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3 kids all given </a:t>
            </a:r>
            <a:r>
              <a:rPr lang="en-US" sz="2800" dirty="0" err="1"/>
              <a:t>Fansidar</a:t>
            </a:r>
            <a:r>
              <a:rPr lang="en-US" sz="2800" dirty="0" smtClean="0"/>
              <a:t> for </a:t>
            </a:r>
            <a:r>
              <a:rPr lang="en-US" sz="2800" dirty="0"/>
              <a:t>fever during trip.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Kids felt better</a:t>
            </a:r>
          </a:p>
        </p:txBody>
      </p:sp>
      <p:pic>
        <p:nvPicPr>
          <p:cNvPr id="274436" name="Picture 4" descr="nigeria_danc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2098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had return of fever in US</a:t>
            </a:r>
          </a:p>
        </p:txBody>
      </p:sp>
      <p:sp>
        <p:nvSpPr>
          <p:cNvPr id="27648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Diagnosed with flu</a:t>
            </a:r>
          </a:p>
          <a:p>
            <a:r>
              <a:rPr lang="en-US" sz="2800"/>
              <a:t>Given antibiotics at the local clinic</a:t>
            </a:r>
          </a:p>
          <a:p>
            <a:r>
              <a:rPr lang="en-US" sz="2800"/>
              <a:t>Then they got sicker</a:t>
            </a:r>
          </a:p>
          <a:p>
            <a:r>
              <a:rPr lang="en-US" sz="2800"/>
              <a:t>Mom notices 1 child is very weak and has yellow eyes!</a:t>
            </a:r>
          </a:p>
        </p:txBody>
      </p:sp>
      <p:pic>
        <p:nvPicPr>
          <p:cNvPr id="276484" name="Picture 4" descr="mohamm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057400"/>
            <a:ext cx="4572000" cy="366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r>
              <a:rPr lang="en-US" dirty="0"/>
              <a:t>Yellow Kid</a:t>
            </a:r>
          </a:p>
        </p:txBody>
      </p:sp>
      <p:sp>
        <p:nvSpPr>
          <p:cNvPr id="28057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1600200"/>
            <a:ext cx="4038600" cy="39385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Yellow pupils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Anemic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Low Blood Sugar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 in 20 </a:t>
            </a:r>
            <a:r>
              <a:rPr lang="en-US" sz="2400" dirty="0" err="1"/>
              <a:t>rbcs</a:t>
            </a:r>
            <a:r>
              <a:rPr lang="en-US" sz="2400" dirty="0"/>
              <a:t> parasitized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Placed on Ventilator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Transfused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All 5 kids tested pos for </a:t>
            </a:r>
            <a:r>
              <a:rPr lang="en-US" sz="2400" dirty="0" err="1"/>
              <a:t>falciparum</a:t>
            </a:r>
            <a:r>
              <a:rPr lang="en-US" sz="2400" dirty="0"/>
              <a:t> malaria</a:t>
            </a:r>
          </a:p>
          <a:p>
            <a:pPr>
              <a:lnSpc>
                <a:spcPct val="90000"/>
              </a:lnSpc>
              <a:buFont typeface="Wingdings" pitchFamily="55" charset="2"/>
              <a:buNone/>
            </a:pPr>
            <a:endParaRPr lang="en-US" sz="2400" dirty="0"/>
          </a:p>
        </p:txBody>
      </p:sp>
      <p:pic>
        <p:nvPicPr>
          <p:cNvPr id="280580" name="Picture 4" descr="rb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9688" y="457200"/>
            <a:ext cx="3462337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Malaria</a:t>
            </a:r>
            <a:endParaRPr lang="en-US" dirty="0"/>
          </a:p>
        </p:txBody>
      </p:sp>
      <p:sp>
        <p:nvSpPr>
          <p:cNvPr id="1822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1783560"/>
            <a:ext cx="5689600" cy="4572000"/>
          </a:xfrm>
        </p:spPr>
        <p:txBody>
          <a:bodyPr>
            <a:normAutofit/>
          </a:bodyPr>
          <a:lstStyle/>
          <a:p>
            <a:pPr>
              <a:buFont typeface="Wingdings" pitchFamily="55" charset="2"/>
              <a:buNone/>
            </a:pPr>
            <a:endParaRPr lang="en-US" dirty="0" smtClean="0"/>
          </a:p>
          <a:p>
            <a:r>
              <a:rPr lang="en-US" dirty="0" smtClean="0"/>
              <a:t>400 million cases worldwide</a:t>
            </a:r>
          </a:p>
          <a:p>
            <a:r>
              <a:rPr lang="en-US" dirty="0" smtClean="0"/>
              <a:t>Malaria </a:t>
            </a:r>
            <a:r>
              <a:rPr lang="en-US" dirty="0"/>
              <a:t>kills 1,500,000 yearly</a:t>
            </a:r>
          </a:p>
          <a:p>
            <a:r>
              <a:rPr lang="en-US" dirty="0"/>
              <a:t>Young children and pregnant women</a:t>
            </a:r>
          </a:p>
          <a:p>
            <a:r>
              <a:rPr lang="en-US" dirty="0"/>
              <a:t>Immunity </a:t>
            </a:r>
            <a:r>
              <a:rPr lang="en-US" dirty="0" smtClean="0"/>
              <a:t>partial, </a:t>
            </a:r>
            <a:r>
              <a:rPr lang="en-US" dirty="0"/>
              <a:t>not durable </a:t>
            </a:r>
          </a:p>
          <a:p>
            <a:r>
              <a:rPr lang="en-US" dirty="0"/>
              <a:t>30,000 travelers: preventable </a:t>
            </a:r>
            <a:r>
              <a:rPr lang="en-US" dirty="0" smtClean="0"/>
              <a:t>illness</a:t>
            </a:r>
            <a:endParaRPr lang="en-US" dirty="0"/>
          </a:p>
        </p:txBody>
      </p:sp>
      <p:pic>
        <p:nvPicPr>
          <p:cNvPr id="4" name="Picture 3" descr="pregnant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057400"/>
            <a:ext cx="2540000" cy="3822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Malaria Vector &amp; Pathogen</a:t>
            </a:r>
          </a:p>
        </p:txBody>
      </p:sp>
      <p:sp>
        <p:nvSpPr>
          <p:cNvPr id="2314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Female Anopheles - Crepuscular hours.</a:t>
            </a:r>
          </a:p>
          <a:p>
            <a:r>
              <a:rPr lang="en-US"/>
              <a:t>Congenital and transfusion - related cases</a:t>
            </a:r>
          </a:p>
          <a:p>
            <a:r>
              <a:rPr lang="en-US"/>
              <a:t>Autochthonous: single mosquito transmits disease from 1 human to another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 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01060" name="Picture 4" descr="DPD_pp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1313"/>
            <a:ext cx="5486400" cy="3633787"/>
          </a:xfrm>
          <a:prstGeom prst="rect">
            <a:avLst/>
          </a:prstGeom>
          <a:noFill/>
          <a:ln w="107950" cmpd="thickThin">
            <a:solidFill>
              <a:srgbClr val="DDDDDD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00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02084" name="Picture 4" descr="DPD_pp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1313"/>
            <a:ext cx="5486400" cy="3633787"/>
          </a:xfrm>
          <a:prstGeom prst="rect">
            <a:avLst/>
          </a:prstGeom>
          <a:noFill/>
          <a:ln w="107950" cmpd="thickThin">
            <a:solidFill>
              <a:srgbClr val="DDDDDD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00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03108" name="Picture 4" descr="DPD_pp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1313"/>
            <a:ext cx="5486400" cy="3633787"/>
          </a:xfrm>
          <a:prstGeom prst="rect">
            <a:avLst/>
          </a:prstGeom>
          <a:noFill/>
          <a:ln w="107950" cmpd="thickThin">
            <a:solidFill>
              <a:srgbClr val="DDDDDD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0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04132" name="Picture 4" descr="DPD_pp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1313"/>
            <a:ext cx="5486400" cy="3633787"/>
          </a:xfrm>
          <a:prstGeom prst="rect">
            <a:avLst/>
          </a:prstGeom>
          <a:noFill/>
          <a:ln w="107950" cmpd="thickThin">
            <a:solidFill>
              <a:srgbClr val="DDDDDD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00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305156" name="Picture 4" descr="DPD_pp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1313"/>
            <a:ext cx="5486400" cy="3633787"/>
          </a:xfrm>
          <a:prstGeom prst="rect">
            <a:avLst/>
          </a:prstGeom>
          <a:noFill/>
          <a:ln w="107950" cmpd="thickThin">
            <a:solidFill>
              <a:srgbClr val="DDDDDD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00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Severe Malaria</a:t>
            </a:r>
          </a:p>
        </p:txBody>
      </p:sp>
      <p:sp>
        <p:nvSpPr>
          <p:cNvPr id="296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Cerebral </a:t>
            </a:r>
            <a:r>
              <a:rPr lang="en-US" dirty="0" smtClean="0"/>
              <a:t>malaria</a:t>
            </a:r>
            <a:r>
              <a:rPr lang="en-US" dirty="0"/>
              <a:t>:</a:t>
            </a:r>
            <a:r>
              <a:rPr lang="en-US" dirty="0" smtClean="0"/>
              <a:t> seizures</a:t>
            </a:r>
            <a:r>
              <a:rPr lang="en-US" dirty="0"/>
              <a:t>, coma</a:t>
            </a:r>
          </a:p>
          <a:p>
            <a:r>
              <a:rPr lang="en-US" dirty="0"/>
              <a:t>Severe anemia,</a:t>
            </a:r>
            <a:r>
              <a:rPr lang="en-US" dirty="0" smtClean="0"/>
              <a:t> red cells burst</a:t>
            </a:r>
          </a:p>
          <a:p>
            <a:r>
              <a:rPr lang="en-US" dirty="0" smtClean="0"/>
              <a:t>Hemoglobin in urine </a:t>
            </a:r>
          </a:p>
          <a:p>
            <a:r>
              <a:rPr lang="en-US" dirty="0" smtClean="0"/>
              <a:t>Fluid in lungs</a:t>
            </a:r>
          </a:p>
          <a:p>
            <a:r>
              <a:rPr lang="en-US" dirty="0" smtClean="0"/>
              <a:t>Loss of platelets</a:t>
            </a:r>
          </a:p>
          <a:p>
            <a:r>
              <a:rPr lang="en-US" dirty="0"/>
              <a:t>Cardiovascular collapse and </a:t>
            </a:r>
            <a:r>
              <a:rPr lang="en-US" dirty="0" smtClean="0"/>
              <a:t>shock</a:t>
            </a:r>
          </a:p>
          <a:p>
            <a:r>
              <a:rPr lang="en-US" dirty="0" smtClean="0"/>
              <a:t>Blood becomes acidic 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Malaria Pathogenesis</a:t>
            </a:r>
          </a:p>
        </p:txBody>
      </p:sp>
      <p:sp>
        <p:nvSpPr>
          <p:cNvPr id="2334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Malaria parasites digest RBC proteins and use glucose to lactic acid as energy, thus hypoglycemia &amp; acidosis.</a:t>
            </a:r>
          </a:p>
          <a:p>
            <a:r>
              <a:rPr lang="en-US" dirty="0"/>
              <a:t>Injure RBC membrane: </a:t>
            </a:r>
            <a:r>
              <a:rPr lang="en-US" dirty="0" err="1"/>
              <a:t>hemolysis</a:t>
            </a:r>
            <a:r>
              <a:rPr lang="en-US" dirty="0"/>
              <a:t>, </a:t>
            </a:r>
            <a:r>
              <a:rPr lang="en-US" dirty="0" err="1"/>
              <a:t>splenic</a:t>
            </a:r>
            <a:r>
              <a:rPr lang="en-US" dirty="0"/>
              <a:t> clearance &amp; anemia.</a:t>
            </a:r>
          </a:p>
          <a:p>
            <a:r>
              <a:rPr lang="en-US" dirty="0"/>
              <a:t>Makes blood cells sticky - obstruct microcirculation</a:t>
            </a:r>
            <a:endParaRPr lang="en-US" dirty="0" smtClean="0"/>
          </a:p>
          <a:p>
            <a:r>
              <a:rPr lang="en-US" dirty="0" smtClean="0"/>
              <a:t>Low platelets </a:t>
            </a:r>
            <a:r>
              <a:rPr lang="en-US" dirty="0"/>
              <a:t>- </a:t>
            </a:r>
            <a:r>
              <a:rPr lang="en-US" dirty="0" err="1"/>
              <a:t>splenic</a:t>
            </a:r>
            <a:r>
              <a:rPr lang="en-US" dirty="0"/>
              <a:t> sequestration</a:t>
            </a:r>
            <a:endParaRPr 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HbSS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blown sickle cell disease</a:t>
            </a:r>
          </a:p>
          <a:p>
            <a:r>
              <a:rPr lang="en-US" dirty="0" smtClean="0"/>
              <a:t>Increased mortality from sickle cell attacks. </a:t>
            </a:r>
          </a:p>
          <a:p>
            <a:r>
              <a:rPr lang="en-US" dirty="0" smtClean="0"/>
              <a:t>In locations like Chicago, with no malaria, this genetic polymorphism would be subject to negative selection.</a:t>
            </a:r>
          </a:p>
          <a:p>
            <a:r>
              <a:rPr lang="en-US" dirty="0" smtClean="0"/>
              <a:t>What about in coastal Kenya?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HbAS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Admitted to hospital less in </a:t>
            </a:r>
            <a:r>
              <a:rPr lang="en-US" dirty="0" err="1" smtClean="0"/>
              <a:t>malarious</a:t>
            </a:r>
            <a:r>
              <a:rPr lang="en-US" dirty="0" smtClean="0"/>
              <a:t> regions</a:t>
            </a:r>
          </a:p>
          <a:p>
            <a:r>
              <a:rPr lang="en-US" dirty="0" smtClean="0"/>
              <a:t>Die less often than </a:t>
            </a:r>
            <a:r>
              <a:rPr lang="en-US" dirty="0" err="1" smtClean="0"/>
              <a:t>HbAA</a:t>
            </a:r>
            <a:r>
              <a:rPr lang="en-US" dirty="0" smtClean="0"/>
              <a:t> in </a:t>
            </a:r>
            <a:r>
              <a:rPr lang="en-US" dirty="0" err="1" smtClean="0"/>
              <a:t>malarious</a:t>
            </a:r>
            <a:r>
              <a:rPr lang="en-US" dirty="0" smtClean="0"/>
              <a:t> regions</a:t>
            </a:r>
          </a:p>
          <a:p>
            <a:r>
              <a:rPr lang="en-US" dirty="0" smtClean="0"/>
              <a:t>Protect against severe malaria infection</a:t>
            </a:r>
          </a:p>
          <a:p>
            <a:r>
              <a:rPr lang="en-US" dirty="0" smtClean="0"/>
              <a:t>Infected </a:t>
            </a:r>
            <a:r>
              <a:rPr lang="en-US" dirty="0" err="1" smtClean="0"/>
              <a:t>rbcs</a:t>
            </a:r>
            <a:r>
              <a:rPr lang="en-US" dirty="0" smtClean="0"/>
              <a:t> sickle 40 times more readily than non infected cells</a:t>
            </a:r>
          </a:p>
          <a:p>
            <a:r>
              <a:rPr lang="en-US" dirty="0" smtClean="0"/>
              <a:t>Decreased parasite reproduction</a:t>
            </a:r>
          </a:p>
          <a:p>
            <a:r>
              <a:rPr lang="en-US" dirty="0" smtClean="0"/>
              <a:t>Increased clearance from the population.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for </a:t>
            </a:r>
            <a:r>
              <a:rPr lang="en-US" dirty="0" err="1" smtClean="0"/>
              <a:t>HbAS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Outweighs negative selection for </a:t>
            </a:r>
            <a:r>
              <a:rPr lang="en-US" dirty="0" err="1" smtClean="0"/>
              <a:t>HbSS</a:t>
            </a:r>
            <a:endParaRPr lang="en-US" dirty="0" smtClean="0"/>
          </a:p>
          <a:p>
            <a:r>
              <a:rPr lang="en-US" dirty="0" smtClean="0"/>
              <a:t>Maintains </a:t>
            </a:r>
            <a:r>
              <a:rPr lang="en-US" dirty="0" err="1" smtClean="0"/>
              <a:t>HbS</a:t>
            </a:r>
            <a:r>
              <a:rPr lang="en-US" dirty="0" smtClean="0"/>
              <a:t> allele in population</a:t>
            </a:r>
          </a:p>
          <a:p>
            <a:r>
              <a:rPr lang="en-US" dirty="0" smtClean="0"/>
              <a:t>Frequency of allele is dependent on presence of malaria</a:t>
            </a:r>
          </a:p>
          <a:p>
            <a:r>
              <a:rPr lang="en-US" dirty="0" smtClean="0"/>
              <a:t>Balanced polymorphism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71496"/>
          </a:xfrm>
        </p:spPr>
        <p:txBody>
          <a:bodyPr/>
          <a:lstStyle/>
          <a:p>
            <a:r>
              <a:rPr lang="en-US" dirty="0" smtClean="0"/>
              <a:t>So how does </a:t>
            </a:r>
            <a:r>
              <a:rPr lang="en-US" dirty="0" err="1" smtClean="0"/>
              <a:t>HbAS</a:t>
            </a:r>
            <a:r>
              <a:rPr lang="en-US" dirty="0" smtClean="0"/>
              <a:t> protect against malaria?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772400" cy="4298160"/>
          </a:xfrm>
        </p:spPr>
        <p:txBody>
          <a:bodyPr/>
          <a:lstStyle/>
          <a:p>
            <a:r>
              <a:rPr lang="en-US" dirty="0" smtClean="0"/>
              <a:t>Evolutionary  hypothesis can lead to insights into the proximate mechanisms of disease.</a:t>
            </a:r>
          </a:p>
          <a:p>
            <a:r>
              <a:rPr lang="en-US" dirty="0" smtClean="0"/>
              <a:t>Physiology and </a:t>
            </a:r>
            <a:r>
              <a:rPr lang="en-US" dirty="0" err="1" smtClean="0"/>
              <a:t>pathophysiology</a:t>
            </a:r>
            <a:r>
              <a:rPr lang="en-US" dirty="0" smtClean="0"/>
              <a:t> intersect…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Malaria: Sickle trait promotes removal of parasites!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HbSS</a:t>
            </a:r>
            <a:r>
              <a:rPr lang="en-US" dirty="0" smtClean="0"/>
              <a:t> without malaria:</a:t>
            </a:r>
          </a:p>
          <a:p>
            <a:r>
              <a:rPr lang="en-US" dirty="0" smtClean="0"/>
              <a:t>Cells sickle – cause obstruction of microcirculation</a:t>
            </a:r>
          </a:p>
          <a:p>
            <a:r>
              <a:rPr lang="en-US" dirty="0" smtClean="0"/>
              <a:t>Anemia - </a:t>
            </a:r>
            <a:r>
              <a:rPr lang="en-US" dirty="0" err="1" smtClean="0"/>
              <a:t>Sickled</a:t>
            </a:r>
            <a:r>
              <a:rPr lang="en-US" dirty="0" smtClean="0"/>
              <a:t> cells have enhanced removal from circulation</a:t>
            </a:r>
          </a:p>
          <a:p>
            <a:r>
              <a:rPr lang="en-US" dirty="0" smtClean="0"/>
              <a:t>Increased </a:t>
            </a:r>
            <a:r>
              <a:rPr lang="en-US" dirty="0" err="1" smtClean="0"/>
              <a:t>phagocytosis</a:t>
            </a:r>
            <a:r>
              <a:rPr lang="en-US" dirty="0" smtClean="0"/>
              <a:t> Increased oxidative stress on </a:t>
            </a:r>
            <a:r>
              <a:rPr lang="en-US" dirty="0" err="1" smtClean="0"/>
              <a:t>rbc</a:t>
            </a:r>
            <a:r>
              <a:rPr lang="en-US" dirty="0" smtClean="0"/>
              <a:t> membrane</a:t>
            </a:r>
          </a:p>
          <a:p>
            <a:r>
              <a:rPr lang="en-US" dirty="0" smtClean="0"/>
              <a:t>Sequestration of abnormal </a:t>
            </a:r>
            <a:r>
              <a:rPr lang="en-US" dirty="0" err="1" smtClean="0"/>
              <a:t>rbcs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HbAS</a:t>
            </a:r>
            <a:r>
              <a:rPr lang="en-US" dirty="0" smtClean="0"/>
              <a:t> and Malaria:</a:t>
            </a:r>
          </a:p>
          <a:p>
            <a:r>
              <a:rPr lang="en-US" dirty="0" smtClean="0"/>
              <a:t>Cells sickle – cause obstruction of microcirculation</a:t>
            </a:r>
          </a:p>
          <a:p>
            <a:r>
              <a:rPr lang="en-US" dirty="0" smtClean="0"/>
              <a:t>Anemia - </a:t>
            </a:r>
            <a:r>
              <a:rPr lang="en-US" dirty="0" err="1" smtClean="0"/>
              <a:t>Sickled</a:t>
            </a:r>
            <a:r>
              <a:rPr lang="en-US" dirty="0" smtClean="0"/>
              <a:t> cells have enhanced removal from circulation</a:t>
            </a:r>
          </a:p>
          <a:p>
            <a:r>
              <a:rPr lang="en-US" dirty="0" smtClean="0"/>
              <a:t>Increased </a:t>
            </a:r>
            <a:r>
              <a:rPr lang="en-US" dirty="0" err="1" smtClean="0"/>
              <a:t>phagocytosis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Increased oxidative stress on </a:t>
            </a:r>
            <a:r>
              <a:rPr lang="en-US" dirty="0" err="1" smtClean="0"/>
              <a:t>rbc</a:t>
            </a:r>
            <a:r>
              <a:rPr lang="en-US" dirty="0" smtClean="0"/>
              <a:t> membrane</a:t>
            </a:r>
          </a:p>
          <a:p>
            <a:r>
              <a:rPr lang="en-US" dirty="0" smtClean="0"/>
              <a:t>Sequestration of abnormal </a:t>
            </a:r>
            <a:r>
              <a:rPr lang="en-US" dirty="0" err="1" smtClean="0"/>
              <a:t>rbcs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71496"/>
          </a:xfrm>
        </p:spPr>
        <p:txBody>
          <a:bodyPr/>
          <a:lstStyle/>
          <a:p>
            <a:r>
              <a:rPr lang="en-US" dirty="0" smtClean="0"/>
              <a:t>Other polymorphisms that may protect against malaria</a:t>
            </a:r>
            <a:endParaRPr lang="en-US" dirty="0"/>
          </a:p>
        </p:txBody>
      </p:sp>
      <p:pic>
        <p:nvPicPr>
          <p:cNvPr id="4" name="Content Placeholder 3" descr="Picture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9610" y="1905000"/>
            <a:ext cx="3801979" cy="45720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521256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Compare:</a:t>
            </a:r>
          </a:p>
          <a:p>
            <a:r>
              <a:rPr lang="en-US" dirty="0" smtClean="0"/>
              <a:t> Red blood cell </a:t>
            </a:r>
            <a:r>
              <a:rPr lang="en-US" i="1" dirty="0" smtClean="0"/>
              <a:t>defects</a:t>
            </a:r>
            <a:r>
              <a:rPr lang="en-US" dirty="0" smtClean="0"/>
              <a:t> and malaria</a:t>
            </a:r>
          </a:p>
          <a:p>
            <a:pPr lvl="1">
              <a:buNone/>
            </a:pPr>
            <a:r>
              <a:rPr lang="en-US" sz="1600" dirty="0" smtClean="0"/>
              <a:t> 	 Mol </a:t>
            </a:r>
            <a:r>
              <a:rPr lang="en-US" sz="1600" dirty="0" err="1" smtClean="0"/>
              <a:t>Biochem</a:t>
            </a:r>
            <a:r>
              <a:rPr lang="en-US" sz="1600" dirty="0" smtClean="0"/>
              <a:t> </a:t>
            </a:r>
            <a:r>
              <a:rPr lang="en-US" sz="1600" dirty="0" err="1" smtClean="0"/>
              <a:t>Parasitol</a:t>
            </a:r>
            <a:r>
              <a:rPr lang="en-US" sz="1600" dirty="0" smtClean="0"/>
              <a:t>. 2006 Oct;149(2):121-7. </a:t>
            </a:r>
            <a:r>
              <a:rPr lang="en-US" sz="1600" dirty="0" err="1" smtClean="0"/>
              <a:t>Epub</a:t>
            </a:r>
            <a:r>
              <a:rPr lang="en-US" sz="1600" dirty="0" smtClean="0"/>
              <a:t> 2006 Jun 9</a:t>
            </a:r>
          </a:p>
          <a:p>
            <a:r>
              <a:rPr lang="en-US" dirty="0" smtClean="0"/>
              <a:t>Erythrocyte </a:t>
            </a:r>
            <a:r>
              <a:rPr lang="en-US" i="1" dirty="0" smtClean="0"/>
              <a:t>variants</a:t>
            </a:r>
            <a:r>
              <a:rPr lang="en-US" dirty="0" smtClean="0"/>
              <a:t> and the nature of their malaria </a:t>
            </a:r>
            <a:r>
              <a:rPr lang="en-US" i="1" dirty="0" smtClean="0"/>
              <a:t>protective</a:t>
            </a:r>
            <a:r>
              <a:rPr lang="en-US" dirty="0" smtClean="0"/>
              <a:t> effect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sz="2000" dirty="0" smtClean="0"/>
              <a:t>Cellular Microbiology 7 (6): 753-763 2005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Host defenses or pathogen virulence factors?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that cause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they are common, they probably have some current or historical selective pressure that keeps them around</a:t>
            </a:r>
          </a:p>
          <a:p>
            <a:r>
              <a:rPr lang="en-US" dirty="0" smtClean="0"/>
              <a:t>Deleterious mutations occur at rates 1:50,000</a:t>
            </a:r>
          </a:p>
          <a:p>
            <a:r>
              <a:rPr lang="en-US" dirty="0" smtClean="0"/>
              <a:t>Some genes are very frequent e.g. 20% of population or more: raise questions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Malaria – sickle cell trait is a balanced polymorphism</a:t>
            </a:r>
          </a:p>
          <a:p>
            <a:r>
              <a:rPr lang="en-US" dirty="0" smtClean="0"/>
              <a:t>Genetic polymorphisms ask evolutionary question – what selective pressure or benefit keeps them in population</a:t>
            </a:r>
          </a:p>
          <a:p>
            <a:r>
              <a:rPr lang="en-US" dirty="0" smtClean="0"/>
              <a:t>Frequency of polymorphism is a clue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ヒラギノ丸ゴ Pro W4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Metro.thmx</Template>
  <TotalTime>201</TotalTime>
  <Words>881</Words>
  <Application>Microsoft Macintosh PowerPoint</Application>
  <PresentationFormat>On-screen Show (4:3)</PresentationFormat>
  <Paragraphs>171</Paragraphs>
  <Slides>37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Metro</vt:lpstr>
      <vt:lpstr>Erythrocyte Polymorphisms and malaria</vt:lpstr>
      <vt:lpstr>10 year old Haitian girl</vt:lpstr>
      <vt:lpstr>Blood smear</vt:lpstr>
      <vt:lpstr>Sickle Cell Disease</vt:lpstr>
      <vt:lpstr>Sickle Cell Disease</vt:lpstr>
      <vt:lpstr>Sickle cell disease – Why? </vt:lpstr>
      <vt:lpstr>Hemoglobin</vt:lpstr>
      <vt:lpstr>Hemoglobin</vt:lpstr>
      <vt:lpstr>Mutation of Beta Hemoglobin</vt:lpstr>
      <vt:lpstr>Blockage of circulation</vt:lpstr>
      <vt:lpstr>Human Variation</vt:lpstr>
      <vt:lpstr>Inheritance</vt:lpstr>
      <vt:lpstr>Sickle Cell Disease</vt:lpstr>
      <vt:lpstr>Geography</vt:lpstr>
      <vt:lpstr>Geography</vt:lpstr>
      <vt:lpstr>Balanced Polymorphism</vt:lpstr>
      <vt:lpstr>Another Case</vt:lpstr>
      <vt:lpstr>3 had return of fever in US</vt:lpstr>
      <vt:lpstr>Yellow Kid</vt:lpstr>
      <vt:lpstr>Malaria</vt:lpstr>
      <vt:lpstr>Malaria Vector &amp; Pathogen</vt:lpstr>
      <vt:lpstr>  </vt:lpstr>
      <vt:lpstr> </vt:lpstr>
      <vt:lpstr> </vt:lpstr>
      <vt:lpstr> </vt:lpstr>
      <vt:lpstr> </vt:lpstr>
      <vt:lpstr>Severe Malaria</vt:lpstr>
      <vt:lpstr>Malaria Pathogenesis</vt:lpstr>
      <vt:lpstr>HbSS</vt:lpstr>
      <vt:lpstr>HbAS</vt:lpstr>
      <vt:lpstr>Selection for HbAS</vt:lpstr>
      <vt:lpstr>So how does HbAS protect against malaria?</vt:lpstr>
      <vt:lpstr>Malaria: Sickle trait promotes removal of parasites! </vt:lpstr>
      <vt:lpstr>Other polymorphisms that may protect against malaria</vt:lpstr>
      <vt:lpstr>Language</vt:lpstr>
      <vt:lpstr>Genes that cause disease</vt:lpstr>
      <vt:lpstr>Summary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Polymorphisms</dc:title>
  <dc:creator>JOE ALCOCK</dc:creator>
  <cp:lastModifiedBy>JOE ALCOCK</cp:lastModifiedBy>
  <cp:revision>30</cp:revision>
  <dcterms:created xsi:type="dcterms:W3CDTF">2009-06-22T00:17:58Z</dcterms:created>
  <dcterms:modified xsi:type="dcterms:W3CDTF">2009-06-22T00:31:00Z</dcterms:modified>
</cp:coreProperties>
</file>